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9" r:id="rId4"/>
    <p:sldId id="271" r:id="rId5"/>
    <p:sldId id="266" r:id="rId6"/>
    <p:sldId id="262" r:id="rId7"/>
    <p:sldId id="267" r:id="rId8"/>
    <p:sldId id="268" r:id="rId9"/>
    <p:sldId id="269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0" autoAdjust="0"/>
    <p:restoredTop sz="94687" autoAdjust="0"/>
  </p:normalViewPr>
  <p:slideViewPr>
    <p:cSldViewPr snapToGrid="0">
      <p:cViewPr>
        <p:scale>
          <a:sx n="66" d="100"/>
          <a:sy n="66" d="100"/>
        </p:scale>
        <p:origin x="516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A90D-A32F-4A66-A6ED-A7057E7DC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36ADED-93EE-4CD1-8D39-296DE3B25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DFC6B-4ADC-482D-8413-45100BA3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7599B-0AD3-4095-99C2-C818891F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140ED-7EB0-41FE-9B7C-3722AE73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5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E7FD-8EA1-4172-81B5-683A29C7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9BD5-EE1B-444B-9CAD-3F74C70B9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4E2D0-E006-45E9-98A6-C4B7AB2D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D52D3-360D-4B23-8448-B01DD352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57EA03-515C-4DDB-AE26-04B4C9B1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9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DA07A1-EF01-4FEF-AC45-404F7AF6D4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FDB00-CBC7-4BE8-B9E1-B44959678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C1C4D-44FE-4D15-8EE7-5D791C22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7C32A-5DCC-46E9-B1F4-B730B8E37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A74F5-BA19-4043-B19A-A4C8D0B9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6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3F33-0BEB-4452-9033-502E03CC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F887-B621-4BBD-B71D-45E1AC44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B00E7-2174-4203-8822-0B9F291B1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F3139-A6E5-4A23-84C4-859B877E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8855E-6D45-4AED-83A2-6FAB1D79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7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6822-7CE6-47D2-BEC6-389EEE6C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78A9D-C353-4F92-B9D4-B7CDA46B9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600C-F50A-40CF-AB45-85A0D0BDC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1A7BD-BBC2-4746-B58D-665E7A7E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ED7B8-BAFD-4345-9000-3DE28CC6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2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1CEB-FF8B-4165-9F96-7EFAF827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83D24-ABBD-4AF5-B2AF-3411747E7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4DE49-833F-4055-9EA9-A6BAB26AF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9593F-3908-4EA9-A032-C9AC5961E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3766A-7071-4B4A-8BBF-984F627A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8F70F-9DB0-4E70-B539-017086A9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4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CBE0-09FE-4D95-9712-6CDC5B0C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BB605-34A2-4D06-83A1-4833AFBE3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C4BDE-FF1F-4CCC-AA3D-86DC75F83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AFC42-DDF5-42B4-B05A-9008FE51FE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4F279-CBEB-4A53-83AC-863CFD115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A4878-CD37-4593-A0C0-4A6D9CCC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E35AD-FAAB-4FAB-AF6F-AB6D0537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8F064-F2A3-4A3A-B55B-1914F4AB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7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8359-BEAA-49B6-9A0F-1872D215A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EFDFC-7C3D-459B-92FF-BD52CEECA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D0930-7377-4803-86E0-D18EE169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AD1E-153B-46D5-B019-0C14E784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5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942115-C285-443F-BE17-A5268C7A3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25C96-CCD5-43C0-86E7-5EF2B91F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ADAD3-CEB0-485C-BF90-673E2D2EF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3763-4718-4AD6-9214-C6613989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CCC1E-37D0-40F5-888A-F751E3BB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E2E3A-8247-4CC1-9850-DE7733DEB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02C4B-1CE7-4A92-A642-601D02D1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D969F-F711-415F-A0F7-3CB6BD54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29E92-AB1F-4E15-ACC9-77AF8436E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0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E72D-5CDA-4742-9EFC-EFFD0548F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BE701-2E0A-4709-BB92-10140AC18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6FB67-EBB0-4396-BF43-9DADFBCF0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E3C3E-F0E3-4D19-852C-55D2B845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E8DB0-2141-40EF-BE91-D887AA80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EC1C3-EC5A-463C-A006-8A12321F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55D63-F275-4D65-9B72-611410D3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A73D-35DA-4EE3-8724-F21392718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DEB9B-0FF9-4BB0-8A86-A2D928E5F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70C7D-3DBB-43F9-A876-00B9812A94FF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0FCCA-30FB-42ED-A118-6357AD4E2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32BD-2D93-4D3B-B5B3-9115AF3A9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48190-0CA6-45D0-B855-D660081EA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6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gif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hyperlink" Target="http://201037825.wikispaces.com/**+Example+of+a+Blog+**" TargetMode="Externa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-project.org/doc/R-FDA.pdf" TargetMode="External"/><Relationship Id="rId5" Type="http://schemas.openxmlformats.org/officeDocument/2006/relationships/hyperlink" Target="https://www.fda.gov/downloads/forindustry/datastandards/studydatastandards/ucm587506.pdf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18" Type="http://schemas.openxmlformats.org/officeDocument/2006/relationships/image" Target="../media/image35.gif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jpe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a-dia-interactivesafetygraphics.github.io/safety-eDISH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C048-7A23-4DA3-A663-F48A4B5BA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1970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Unification in a Compartmentalized Culture</a:t>
            </a:r>
            <a:r>
              <a:rPr lang="en-US" b="1" baseline="30000" dirty="0">
                <a:solidFill>
                  <a:schemeClr val="accent1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ED1CCE-AA64-4F7E-B325-31DDDE642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8833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Mat Soukup, Ph.D.</a:t>
            </a:r>
          </a:p>
          <a:p>
            <a:r>
              <a:rPr lang="en-US" dirty="0"/>
              <a:t>Deputy Division Director, Biometrics 7</a:t>
            </a:r>
          </a:p>
          <a:p>
            <a:r>
              <a:rPr lang="en-US" dirty="0"/>
              <a:t>FDA/CDER/OTS/OB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Mat.Soukup@fda.hhs.gov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3DBBA-FDB9-49CD-ACA0-E3C97EF545A4}"/>
              </a:ext>
            </a:extLst>
          </p:cNvPr>
          <p:cNvSpPr txBox="1"/>
          <p:nvPr/>
        </p:nvSpPr>
        <p:spPr>
          <a:xfrm>
            <a:off x="191844" y="5834554"/>
            <a:ext cx="7354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Disclaimer</a:t>
            </a:r>
            <a:r>
              <a:rPr lang="en-US" dirty="0"/>
              <a:t>: The views expressed in this presentation are those the presenter and must not be taken to represent policy or guidance on behalf of the Food and Drug Administration.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C2B1C-6D9A-4AAB-99B9-C15481C9D1CF}"/>
              </a:ext>
            </a:extLst>
          </p:cNvPr>
          <p:cNvSpPr txBox="1"/>
          <p:nvPr/>
        </p:nvSpPr>
        <p:spPr>
          <a:xfrm>
            <a:off x="191844" y="5282852"/>
            <a:ext cx="8306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aseline="30000" dirty="0"/>
              <a:t>1</a:t>
            </a:r>
            <a:r>
              <a:rPr lang="en-US" sz="2000" dirty="0"/>
              <a:t>Focus is on late phase clinical research (i.e. Phase 2 – 4 studies/trials </a:t>
            </a:r>
          </a:p>
        </p:txBody>
      </p:sp>
    </p:spTree>
    <p:extLst>
      <p:ext uri="{BB962C8B-B14F-4D97-AF65-F5344CB8AC3E}">
        <p14:creationId xmlns:p14="http://schemas.microsoft.com/office/powerpoint/2010/main" val="3359653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7C73AD2-FDDF-442A-BB00-2094DB9BC747}"/>
              </a:ext>
            </a:extLst>
          </p:cNvPr>
          <p:cNvSpPr/>
          <p:nvPr/>
        </p:nvSpPr>
        <p:spPr>
          <a:xfrm>
            <a:off x="3698112" y="3839658"/>
            <a:ext cx="5562027" cy="2399441"/>
          </a:xfrm>
          <a:prstGeom prst="wedgeRoundRectCallout">
            <a:avLst>
              <a:gd name="adj1" fmla="val 64703"/>
              <a:gd name="adj2" fmla="val 961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42B6D29-2CDA-47CA-9B5E-38BA8CF4F374}"/>
              </a:ext>
            </a:extLst>
          </p:cNvPr>
          <p:cNvSpPr/>
          <p:nvPr/>
        </p:nvSpPr>
        <p:spPr>
          <a:xfrm>
            <a:off x="2506815" y="246762"/>
            <a:ext cx="5562027" cy="2399441"/>
          </a:xfrm>
          <a:prstGeom prst="wedgeRoundRectCallout">
            <a:avLst>
              <a:gd name="adj1" fmla="val -51983"/>
              <a:gd name="adj2" fmla="val 13454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5715D-1E68-428D-A710-815048A8D315}"/>
              </a:ext>
            </a:extLst>
          </p:cNvPr>
          <p:cNvSpPr txBox="1"/>
          <p:nvPr/>
        </p:nvSpPr>
        <p:spPr>
          <a:xfrm>
            <a:off x="2699529" y="316934"/>
            <a:ext cx="5472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no constraints on the human mind, no walls around the human spirit, no barriers to our progress except those we ourselves erect.    --Ronald Reagan</a:t>
            </a:r>
          </a:p>
        </p:txBody>
      </p:sp>
      <p:pic>
        <p:nvPicPr>
          <p:cNvPr id="1026" name="Picture 2" descr="Image result for ronald reagan cartoon">
            <a:extLst>
              <a:ext uri="{FF2B5EF4-FFF2-40B4-BE49-F238E27FC236}">
                <a16:creationId xmlns:a16="http://schemas.microsoft.com/office/drawing/2014/main" id="{6B894145-CC02-4D28-9995-57DDFBAE6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0759"/>
            <a:ext cx="2582653" cy="363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harry s truman">
            <a:extLst>
              <a:ext uri="{FF2B5EF4-FFF2-40B4-BE49-F238E27FC236}">
                <a16:creationId xmlns:a16="http://schemas.microsoft.com/office/drawing/2014/main" id="{8248BB6D-9324-481D-A7FC-01219E0AEE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39882" y="3258839"/>
            <a:ext cx="3599161" cy="35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Image result for harry s truman clipart">
            <a:extLst>
              <a:ext uri="{FF2B5EF4-FFF2-40B4-BE49-F238E27FC236}">
                <a16:creationId xmlns:a16="http://schemas.microsoft.com/office/drawing/2014/main" id="{F0A34361-1944-4A7C-B212-79700093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521" y="3143663"/>
            <a:ext cx="2801229" cy="371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0B9EB-8881-4E73-9D2F-DD58EFF607BC}"/>
              </a:ext>
            </a:extLst>
          </p:cNvPr>
          <p:cNvSpPr txBox="1"/>
          <p:nvPr/>
        </p:nvSpPr>
        <p:spPr>
          <a:xfrm>
            <a:off x="3835825" y="3935034"/>
            <a:ext cx="5472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Men make history and not the other way around…. Progress occurs when courageous, skillful leaders seize the opportunity to change things for the better.     --Harry S. Truman</a:t>
            </a:r>
          </a:p>
        </p:txBody>
      </p:sp>
    </p:spTree>
    <p:extLst>
      <p:ext uri="{BB962C8B-B14F-4D97-AF65-F5344CB8AC3E}">
        <p14:creationId xmlns:p14="http://schemas.microsoft.com/office/powerpoint/2010/main" val="177163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clinical trial database">
            <a:extLst>
              <a:ext uri="{FF2B5EF4-FFF2-40B4-BE49-F238E27FC236}">
                <a16:creationId xmlns:a16="http://schemas.microsoft.com/office/drawing/2014/main" id="{2D114845-92FB-494B-A0A5-D2D54E3D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553" y="3109327"/>
            <a:ext cx="1975201" cy="111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351178B-2D8A-4512-B76A-3B73B31FF480}"/>
              </a:ext>
            </a:extLst>
          </p:cNvPr>
          <p:cNvGrpSpPr/>
          <p:nvPr/>
        </p:nvGrpSpPr>
        <p:grpSpPr>
          <a:xfrm>
            <a:off x="303893" y="657548"/>
            <a:ext cx="7180692" cy="5591747"/>
            <a:chOff x="3520276" y="830205"/>
            <a:chExt cx="7180692" cy="55917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592C59-4F98-44BA-AA32-BC68B6DCA9F6}"/>
                </a:ext>
              </a:extLst>
            </p:cNvPr>
            <p:cNvSpPr/>
            <p:nvPr/>
          </p:nvSpPr>
          <p:spPr>
            <a:xfrm>
              <a:off x="3520276" y="830205"/>
              <a:ext cx="5301516" cy="3649991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B561E8-70D2-47E7-9C54-E7CB59553AB4}"/>
                </a:ext>
              </a:extLst>
            </p:cNvPr>
            <p:cNvSpPr/>
            <p:nvPr/>
          </p:nvSpPr>
          <p:spPr>
            <a:xfrm>
              <a:off x="9121832" y="830205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DD4E1C-1425-42ED-9880-797259A9115F}"/>
                </a:ext>
              </a:extLst>
            </p:cNvPr>
            <p:cNvSpPr/>
            <p:nvPr/>
          </p:nvSpPr>
          <p:spPr>
            <a:xfrm>
              <a:off x="9131352" y="2733101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BEE540-23E6-4B4B-944E-C2839B7FCD3B}"/>
                </a:ext>
              </a:extLst>
            </p:cNvPr>
            <p:cNvSpPr/>
            <p:nvPr/>
          </p:nvSpPr>
          <p:spPr>
            <a:xfrm>
              <a:off x="9130294" y="4669533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38099-6738-4FB9-879F-CD2F471384B2}"/>
                </a:ext>
              </a:extLst>
            </p:cNvPr>
            <p:cNvSpPr/>
            <p:nvPr/>
          </p:nvSpPr>
          <p:spPr>
            <a:xfrm>
              <a:off x="7268462" y="4674857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2B97C-7F42-464F-9749-E22A7B22FEC5}"/>
                </a:ext>
              </a:extLst>
            </p:cNvPr>
            <p:cNvSpPr/>
            <p:nvPr/>
          </p:nvSpPr>
          <p:spPr>
            <a:xfrm>
              <a:off x="5382108" y="4668469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8F2F2C1-683A-41BF-A5C8-A57380A3D83A}"/>
                </a:ext>
              </a:extLst>
            </p:cNvPr>
            <p:cNvSpPr/>
            <p:nvPr/>
          </p:nvSpPr>
          <p:spPr>
            <a:xfrm>
              <a:off x="3520276" y="4673793"/>
              <a:ext cx="1569616" cy="1747095"/>
            </a:xfrm>
            <a:prstGeom prst="rect">
              <a:avLst/>
            </a:prstGeom>
            <a:noFill/>
            <a:ln w="412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9FACCB9-DA02-469F-B636-8AB3DF4D7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001561" y="686479"/>
            <a:ext cx="1499172" cy="18739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48F21A-F00D-48A4-9F01-B9A159483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013285" y="2590949"/>
            <a:ext cx="1499172" cy="18739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3C9C17-2415-4B71-89D3-192B90E4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001561" y="4502200"/>
            <a:ext cx="1499172" cy="1873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9A31C62-40DC-4368-BE0C-9FE2FE10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210173" y="4502200"/>
            <a:ext cx="1499172" cy="18739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C523DD-EDDF-4619-9E2E-D3FDE9D4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371302" y="4502200"/>
            <a:ext cx="1499172" cy="18739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277FC7-5721-4A04-B91F-76FCE588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96704" y="4502200"/>
            <a:ext cx="1499172" cy="1873965"/>
          </a:xfrm>
          <a:prstGeom prst="rect">
            <a:avLst/>
          </a:prstGeom>
        </p:spPr>
      </p:pic>
      <p:pic>
        <p:nvPicPr>
          <p:cNvPr id="2050" name="Picture 2" descr="https://www.ctspedia.org/wiki/pub/CTSpedia/StatGraphTopic004/DepictingPhaseTwo.JPG">
            <a:extLst>
              <a:ext uri="{FF2B5EF4-FFF2-40B4-BE49-F238E27FC236}">
                <a16:creationId xmlns:a16="http://schemas.microsoft.com/office/drawing/2014/main" id="{00AEA0A4-9724-451A-98B2-19431CD9C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26" y="1570923"/>
            <a:ext cx="1519170" cy="15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ecg graph">
            <a:extLst>
              <a:ext uri="{FF2B5EF4-FFF2-40B4-BE49-F238E27FC236}">
                <a16:creationId xmlns:a16="http://schemas.microsoft.com/office/drawing/2014/main" id="{FA44F2E8-68D2-441C-93EC-E180D4E6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7" y="1048841"/>
            <a:ext cx="947541" cy="4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tatistics equations">
            <a:extLst>
              <a:ext uri="{FF2B5EF4-FFF2-40B4-BE49-F238E27FC236}">
                <a16:creationId xmlns:a16="http://schemas.microsoft.com/office/drawing/2014/main" id="{8B3985C5-FD8C-4C0F-B286-FD4845D55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192" y="2324585"/>
            <a:ext cx="760426" cy="53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elated image">
            <a:extLst>
              <a:ext uri="{FF2B5EF4-FFF2-40B4-BE49-F238E27FC236}">
                <a16:creationId xmlns:a16="http://schemas.microsoft.com/office/drawing/2014/main" id="{0865E05B-D0FF-4F71-A501-9D56C065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815" y="912302"/>
            <a:ext cx="2157771" cy="11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randomized clinical trial  design">
            <a:extLst>
              <a:ext uri="{FF2B5EF4-FFF2-40B4-BE49-F238E27FC236}">
                <a16:creationId xmlns:a16="http://schemas.microsoft.com/office/drawing/2014/main" id="{C97BB2BF-2BF6-4F04-B0D3-05CE2536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6" y="3265572"/>
            <a:ext cx="1768297" cy="94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clinical laboratory data">
            <a:extLst>
              <a:ext uri="{FF2B5EF4-FFF2-40B4-BE49-F238E27FC236}">
                <a16:creationId xmlns:a16="http://schemas.microsoft.com/office/drawing/2014/main" id="{2FB7AADB-CCB1-4FC3-AEA0-65E4B050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43" y="818561"/>
            <a:ext cx="1105156" cy="9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s://www.ctspedia.org/wiki/pub/CTSpedia/StatGraphTopic006/lmplot.png">
            <a:extLst>
              <a:ext uri="{FF2B5EF4-FFF2-40B4-BE49-F238E27FC236}">
                <a16:creationId xmlns:a16="http://schemas.microsoft.com/office/drawing/2014/main" id="{F24DB8C5-7DFE-46F7-916F-768BCFB0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968" y="2943157"/>
            <a:ext cx="1340723" cy="134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linical data">
            <a:extLst>
              <a:ext uri="{FF2B5EF4-FFF2-40B4-BE49-F238E27FC236}">
                <a16:creationId xmlns:a16="http://schemas.microsoft.com/office/drawing/2014/main" id="{D811D15E-B80F-43B1-82BE-D6A5247B1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20" y="1814672"/>
            <a:ext cx="3128928" cy="163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BF1D7A-1EC4-464A-A4F8-FD72B2B08E06}"/>
              </a:ext>
            </a:extLst>
          </p:cNvPr>
          <p:cNvSpPr/>
          <p:nvPr/>
        </p:nvSpPr>
        <p:spPr>
          <a:xfrm>
            <a:off x="7616215" y="0"/>
            <a:ext cx="459638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AC759-9661-45D2-A73B-E2CFB79E5D2B}"/>
              </a:ext>
            </a:extLst>
          </p:cNvPr>
          <p:cNvSpPr txBox="1"/>
          <p:nvPr/>
        </p:nvSpPr>
        <p:spPr>
          <a:xfrm>
            <a:off x="7711440" y="1630006"/>
            <a:ext cx="43586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Compartmentalized Culture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1E0AF6-A228-4C4E-89C9-7E988AE6D196}"/>
              </a:ext>
            </a:extLst>
          </p:cNvPr>
          <p:cNvSpPr txBox="1"/>
          <p:nvPr/>
        </p:nvSpPr>
        <p:spPr>
          <a:xfrm>
            <a:off x="7642120" y="2278323"/>
            <a:ext cx="45665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Across disciplines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Across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Across therapeutic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Even….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Within disciplines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Within organizations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Within therapeutic area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44DB02-D633-4BE0-822D-7145133F0583}"/>
              </a:ext>
            </a:extLst>
          </p:cNvPr>
          <p:cNvCxnSpPr>
            <a:cxnSpLocks/>
          </p:cNvCxnSpPr>
          <p:nvPr/>
        </p:nvCxnSpPr>
        <p:spPr>
          <a:xfrm>
            <a:off x="7711440" y="1632798"/>
            <a:ext cx="43586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6699D9-CC5E-46B5-96EA-1041158BF152}"/>
              </a:ext>
            </a:extLst>
          </p:cNvPr>
          <p:cNvCxnSpPr>
            <a:cxnSpLocks/>
          </p:cNvCxnSpPr>
          <p:nvPr/>
        </p:nvCxnSpPr>
        <p:spPr>
          <a:xfrm>
            <a:off x="7746965" y="2177087"/>
            <a:ext cx="43586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13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3437FC-BB02-4AEA-9FA7-C3877DD339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852" y="2073484"/>
            <a:ext cx="3337881" cy="26978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710969-2259-4BAA-85F9-4D3FE9A9791B}"/>
              </a:ext>
            </a:extLst>
          </p:cNvPr>
          <p:cNvSpPr/>
          <p:nvPr/>
        </p:nvSpPr>
        <p:spPr>
          <a:xfrm>
            <a:off x="0" y="0"/>
            <a:ext cx="342100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718E9-B379-4762-9AE1-59768DD45190}"/>
              </a:ext>
            </a:extLst>
          </p:cNvPr>
          <p:cNvSpPr txBox="1"/>
          <p:nvPr/>
        </p:nvSpPr>
        <p:spPr>
          <a:xfrm>
            <a:off x="135675" y="3051981"/>
            <a:ext cx="3152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Ramifications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7CA10A-7250-44A7-8B77-5BEC011D3B47}"/>
              </a:ext>
            </a:extLst>
          </p:cNvPr>
          <p:cNvCxnSpPr/>
          <p:nvPr/>
        </p:nvCxnSpPr>
        <p:spPr>
          <a:xfrm>
            <a:off x="231584" y="3759867"/>
            <a:ext cx="28583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87937C-9265-4041-9B5A-50F1DF1922F3}"/>
              </a:ext>
            </a:extLst>
          </p:cNvPr>
          <p:cNvCxnSpPr/>
          <p:nvPr/>
        </p:nvCxnSpPr>
        <p:spPr>
          <a:xfrm>
            <a:off x="243308" y="3106571"/>
            <a:ext cx="28583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D30F1-053F-4E7C-A98B-F40C1D0ED9F2}"/>
              </a:ext>
            </a:extLst>
          </p:cNvPr>
          <p:cNvGrpSpPr/>
          <p:nvPr/>
        </p:nvGrpSpPr>
        <p:grpSpPr>
          <a:xfrm>
            <a:off x="6168201" y="4810251"/>
            <a:ext cx="2747997" cy="801094"/>
            <a:chOff x="6168201" y="4810251"/>
            <a:chExt cx="2747997" cy="80109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E43AD1-B565-43DD-B465-520A368F53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8840" y="4810251"/>
              <a:ext cx="0" cy="360342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E89BFB-80FC-4264-AD19-98B5F8A3F0DE}"/>
                </a:ext>
              </a:extLst>
            </p:cNvPr>
            <p:cNvSpPr txBox="1"/>
            <p:nvPr/>
          </p:nvSpPr>
          <p:spPr>
            <a:xfrm>
              <a:off x="6168201" y="5026570"/>
              <a:ext cx="27479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Modernization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17E0E2E5-1F16-4DDD-A81E-F1885E42D5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89" y="2328713"/>
            <a:ext cx="1020880" cy="124878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35EFB85-6B8C-4690-AC82-888F27A408AF}"/>
              </a:ext>
            </a:extLst>
          </p:cNvPr>
          <p:cNvGrpSpPr/>
          <p:nvPr/>
        </p:nvGrpSpPr>
        <p:grpSpPr>
          <a:xfrm>
            <a:off x="3289923" y="3051981"/>
            <a:ext cx="2481822" cy="584775"/>
            <a:chOff x="3289923" y="3051981"/>
            <a:chExt cx="2481822" cy="5847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A9C05B-FE08-4329-83FE-D119A3484891}"/>
                </a:ext>
              </a:extLst>
            </p:cNvPr>
            <p:cNvSpPr txBox="1"/>
            <p:nvPr/>
          </p:nvSpPr>
          <p:spPr>
            <a:xfrm>
              <a:off x="3289923" y="3051981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Novelty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D842DC-CDF3-4200-BC10-5010FF0BEBE0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59" y="3402957"/>
              <a:ext cx="55078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64D55D-160D-4B5E-AD77-13096785EE51}"/>
              </a:ext>
            </a:extLst>
          </p:cNvPr>
          <p:cNvGrpSpPr/>
          <p:nvPr/>
        </p:nvGrpSpPr>
        <p:grpSpPr>
          <a:xfrm>
            <a:off x="4032469" y="3977387"/>
            <a:ext cx="2521596" cy="584775"/>
            <a:chOff x="4032469" y="3977387"/>
            <a:chExt cx="2521596" cy="5847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75F8A5-0CAB-4ABA-BDE7-41EBEC88EA5E}"/>
                </a:ext>
              </a:extLst>
            </p:cNvPr>
            <p:cNvSpPr txBox="1"/>
            <p:nvPr/>
          </p:nvSpPr>
          <p:spPr>
            <a:xfrm>
              <a:off x="4032469" y="3977387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Ingenuity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173F019-4535-47FC-A98A-9FB582DDD55A}"/>
                </a:ext>
              </a:extLst>
            </p:cNvPr>
            <p:cNvCxnSpPr>
              <a:cxnSpLocks/>
            </p:cNvCxnSpPr>
            <p:nvPr/>
          </p:nvCxnSpPr>
          <p:spPr>
            <a:xfrm>
              <a:off x="6003279" y="4327085"/>
              <a:ext cx="55078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1BBC78-DC1D-415C-9C57-18790CBB2824}"/>
              </a:ext>
            </a:extLst>
          </p:cNvPr>
          <p:cNvGrpSpPr/>
          <p:nvPr/>
        </p:nvGrpSpPr>
        <p:grpSpPr>
          <a:xfrm>
            <a:off x="4032469" y="2132088"/>
            <a:ext cx="2441864" cy="584775"/>
            <a:chOff x="4032469" y="2132088"/>
            <a:chExt cx="2441864" cy="58477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65187D-B85B-4B46-8667-529078F59B9D}"/>
                </a:ext>
              </a:extLst>
            </p:cNvPr>
            <p:cNvSpPr txBox="1"/>
            <p:nvPr/>
          </p:nvSpPr>
          <p:spPr>
            <a:xfrm>
              <a:off x="4032469" y="2132088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Pliability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47DC69A-5B7A-485B-A375-58D03D09B9F3}"/>
                </a:ext>
              </a:extLst>
            </p:cNvPr>
            <p:cNvCxnSpPr>
              <a:cxnSpLocks/>
            </p:cNvCxnSpPr>
            <p:nvPr/>
          </p:nvCxnSpPr>
          <p:spPr>
            <a:xfrm>
              <a:off x="5923547" y="2462617"/>
              <a:ext cx="550786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BA01FC-3C2C-47C7-8592-C3D998BBE7A6}"/>
              </a:ext>
            </a:extLst>
          </p:cNvPr>
          <p:cNvGrpSpPr/>
          <p:nvPr/>
        </p:nvGrpSpPr>
        <p:grpSpPr>
          <a:xfrm>
            <a:off x="6474333" y="1233480"/>
            <a:ext cx="2135732" cy="840004"/>
            <a:chOff x="6474333" y="1233480"/>
            <a:chExt cx="2135732" cy="8400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0B007B-0B7B-4788-80BD-B966A7E328F2}"/>
                </a:ext>
              </a:extLst>
            </p:cNvPr>
            <p:cNvSpPr txBox="1"/>
            <p:nvPr/>
          </p:nvSpPr>
          <p:spPr>
            <a:xfrm>
              <a:off x="6474333" y="1233480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Efficiency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50254BF-7276-48D2-A6C3-011823F624A5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7551792" y="1692613"/>
              <a:ext cx="1" cy="380871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DEC749F-BF63-455A-A193-B216377D145A}"/>
              </a:ext>
            </a:extLst>
          </p:cNvPr>
          <p:cNvGrpSpPr/>
          <p:nvPr/>
        </p:nvGrpSpPr>
        <p:grpSpPr>
          <a:xfrm>
            <a:off x="8495489" y="2132088"/>
            <a:ext cx="2658092" cy="584775"/>
            <a:chOff x="8495489" y="2132088"/>
            <a:chExt cx="2658092" cy="5847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55B5E6-720F-4DB9-BF8E-CA57AE0B7393}"/>
                </a:ext>
              </a:extLst>
            </p:cNvPr>
            <p:cNvSpPr txBox="1"/>
            <p:nvPr/>
          </p:nvSpPr>
          <p:spPr>
            <a:xfrm>
              <a:off x="8925790" y="2132088"/>
              <a:ext cx="2227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Evolvement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5E29DE7-8D4A-417A-A783-AFF5EB3AD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5489" y="2456132"/>
              <a:ext cx="50308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77486-26C4-4CDB-A31C-EF4F2DBB6B1A}"/>
              </a:ext>
            </a:extLst>
          </p:cNvPr>
          <p:cNvGrpSpPr/>
          <p:nvPr/>
        </p:nvGrpSpPr>
        <p:grpSpPr>
          <a:xfrm>
            <a:off x="9220733" y="3051981"/>
            <a:ext cx="2599986" cy="584775"/>
            <a:chOff x="9220733" y="3051981"/>
            <a:chExt cx="2599986" cy="5847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956837-4C62-49C8-ADDC-8D13D06E2984}"/>
                </a:ext>
              </a:extLst>
            </p:cNvPr>
            <p:cNvSpPr txBox="1"/>
            <p:nvPr/>
          </p:nvSpPr>
          <p:spPr>
            <a:xfrm>
              <a:off x="9684987" y="3051981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Innovation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CA13300-8D43-4BC2-BF5F-71CBE0E58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0733" y="3397991"/>
              <a:ext cx="50308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AAB324-3946-4798-8325-6BEA17A4A16F}"/>
              </a:ext>
            </a:extLst>
          </p:cNvPr>
          <p:cNvGrpSpPr/>
          <p:nvPr/>
        </p:nvGrpSpPr>
        <p:grpSpPr>
          <a:xfrm>
            <a:off x="8916198" y="3977387"/>
            <a:ext cx="2440267" cy="584775"/>
            <a:chOff x="8916198" y="3977387"/>
            <a:chExt cx="2440267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CACC81-0D63-4A62-8E7F-EF79BEE64688}"/>
                </a:ext>
              </a:extLst>
            </p:cNvPr>
            <p:cNvSpPr txBox="1"/>
            <p:nvPr/>
          </p:nvSpPr>
          <p:spPr>
            <a:xfrm>
              <a:off x="9220733" y="3977387"/>
              <a:ext cx="2135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Creativity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A9A1ABD-C804-4926-8467-9FCFAC43E2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16198" y="4317152"/>
              <a:ext cx="503084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194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8590A-6DF4-445A-81F4-328FBFD26148}"/>
              </a:ext>
            </a:extLst>
          </p:cNvPr>
          <p:cNvSpPr txBox="1"/>
          <p:nvPr/>
        </p:nvSpPr>
        <p:spPr>
          <a:xfrm>
            <a:off x="116879" y="1460375"/>
            <a:ext cx="68700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Everyone uses their own data structures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Software licensure is an issue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R cannot be used in controlled environment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FDA does not accept analyses based on 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15C5B-F921-4B83-8D4C-B5726B9A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61"/>
            <a:ext cx="12192000" cy="1006425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Compartmentalized?</a:t>
            </a:r>
          </a:p>
        </p:txBody>
      </p:sp>
      <p:pic>
        <p:nvPicPr>
          <p:cNvPr id="2050" name="Picture 2" descr="Image result for cdisc logo">
            <a:extLst>
              <a:ext uri="{FF2B5EF4-FFF2-40B4-BE49-F238E27FC236}">
                <a16:creationId xmlns:a16="http://schemas.microsoft.com/office/drawing/2014/main" id="{615F9A02-41DE-4704-8801-ED80E241B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64" y="1871944"/>
            <a:ext cx="1807859" cy="94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3F14C8-BB19-4991-8FA6-558A9916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44" y="1248174"/>
            <a:ext cx="2936906" cy="3760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3B4F24-BFAB-4B3C-96AC-B8B3FB0149D8}"/>
              </a:ext>
            </a:extLst>
          </p:cNvPr>
          <p:cNvSpPr txBox="1"/>
          <p:nvPr/>
        </p:nvSpPr>
        <p:spPr>
          <a:xfrm>
            <a:off x="7383286" y="3128538"/>
            <a:ext cx="4733127" cy="3139321"/>
          </a:xfrm>
          <a:prstGeom prst="rect">
            <a:avLst/>
          </a:prstGeom>
          <a:solidFill>
            <a:schemeClr val="bg1"/>
          </a:solidFill>
          <a:ln w="25400" cmpd="dbl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FDA Statistical Software Clarifying Statement: </a:t>
            </a:r>
            <a:r>
              <a:rPr lang="en-US" dirty="0"/>
              <a:t>“FDA does not require use of any specific software for statistical analyses, and statistical software is not explicitly discussed in Title 21 of the Code of Federal Regulations [e.g., in 21CFR part 11]. However, the software package(s) used for statistical analyses should be fully documented in the submission, including version and build identification.</a:t>
            </a:r>
          </a:p>
          <a:p>
            <a:r>
              <a:rPr lang="en-US" dirty="0"/>
              <a:t>…..”</a:t>
            </a:r>
          </a:p>
          <a:p>
            <a:endParaRPr lang="en-US" dirty="0"/>
          </a:p>
        </p:txBody>
      </p:sp>
      <p:pic>
        <p:nvPicPr>
          <p:cNvPr id="2056" name="Picture 8" descr="https://developer.r-project.org/Logo/Rlogo-1.png">
            <a:extLst>
              <a:ext uri="{FF2B5EF4-FFF2-40B4-BE49-F238E27FC236}">
                <a16:creationId xmlns:a16="http://schemas.microsoft.com/office/drawing/2014/main" id="{9AFA2808-B893-490E-BE73-32838AB9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62" y="3331000"/>
            <a:ext cx="1019573" cy="77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921B9A-1CE7-4F2D-9BCC-B1EBA7D2122E}"/>
              </a:ext>
            </a:extLst>
          </p:cNvPr>
          <p:cNvSpPr txBox="1"/>
          <p:nvPr/>
        </p:nvSpPr>
        <p:spPr>
          <a:xfrm>
            <a:off x="6096000" y="6349722"/>
            <a:ext cx="66520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FDA Statement: </a:t>
            </a:r>
            <a:r>
              <a:rPr lang="en-US" sz="1000" dirty="0">
                <a:hlinkClick r:id="rId5"/>
              </a:rPr>
              <a:t>https://www.fda.gov/downloads/forindustry/datastandards/studydatastandards/ucm587506.pdf</a:t>
            </a:r>
            <a:endParaRPr lang="en-US" sz="1000" dirty="0"/>
          </a:p>
          <a:p>
            <a:r>
              <a:rPr lang="en-US" sz="1000" dirty="0"/>
              <a:t>R Compliance Doc: </a:t>
            </a:r>
            <a:r>
              <a:rPr lang="en-US" sz="1000" dirty="0">
                <a:hlinkClick r:id="rId6"/>
              </a:rPr>
              <a:t>https://www.r-project.org/doc/R-FDA.pdf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E60A1-F1B0-41BE-ADD7-5A3179DDB6F8}"/>
              </a:ext>
            </a:extLst>
          </p:cNvPr>
          <p:cNvSpPr txBox="1"/>
          <p:nvPr/>
        </p:nvSpPr>
        <p:spPr>
          <a:xfrm>
            <a:off x="10758281" y="5898527"/>
            <a:ext cx="20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6, 2015</a:t>
            </a:r>
          </a:p>
        </p:txBody>
      </p:sp>
      <p:pic>
        <p:nvPicPr>
          <p:cNvPr id="1026" name="Picture 2" descr="pythonâ¢">
            <a:extLst>
              <a:ext uri="{FF2B5EF4-FFF2-40B4-BE49-F238E27FC236}">
                <a16:creationId xmlns:a16="http://schemas.microsoft.com/office/drawing/2014/main" id="{9B660AF7-B365-4E4C-98A7-BC3B192C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12" y="3250011"/>
            <a:ext cx="27622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88651-3417-4D55-9F5D-958DB4DE653D}"/>
              </a:ext>
            </a:extLst>
          </p:cNvPr>
          <p:cNvGrpSpPr/>
          <p:nvPr/>
        </p:nvGrpSpPr>
        <p:grpSpPr>
          <a:xfrm>
            <a:off x="4491633" y="3125693"/>
            <a:ext cx="1258160" cy="933434"/>
            <a:chOff x="4118737" y="3080084"/>
            <a:chExt cx="1258160" cy="933434"/>
          </a:xfrm>
        </p:grpSpPr>
        <p:pic>
          <p:nvPicPr>
            <p:cNvPr id="1028" name="Picture 4" descr="OpenBUGS Logo">
              <a:extLst>
                <a:ext uri="{FF2B5EF4-FFF2-40B4-BE49-F238E27FC236}">
                  <a16:creationId xmlns:a16="http://schemas.microsoft.com/office/drawing/2014/main" id="{6ABB7699-BC34-45ED-A35E-29143C9CD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164" y="3080084"/>
              <a:ext cx="538952" cy="673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6289B0-577A-4BE0-9BD0-739A0EA13121}"/>
                </a:ext>
              </a:extLst>
            </p:cNvPr>
            <p:cNvSpPr txBox="1"/>
            <p:nvPr/>
          </p:nvSpPr>
          <p:spPr>
            <a:xfrm>
              <a:off x="4118737" y="3644186"/>
              <a:ext cx="1258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/>
                <a:t>OpenBUGS</a:t>
              </a:r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5C29E5-9AE4-4B72-9083-3AD52BDA4420}"/>
              </a:ext>
            </a:extLst>
          </p:cNvPr>
          <p:cNvGrpSpPr/>
          <p:nvPr/>
        </p:nvGrpSpPr>
        <p:grpSpPr>
          <a:xfrm>
            <a:off x="213132" y="1519417"/>
            <a:ext cx="5960788" cy="367925"/>
            <a:chOff x="213132" y="1519417"/>
            <a:chExt cx="5960788" cy="36792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4AF3DC-7B19-4E8B-A912-B0AAAF27BF48}"/>
                </a:ext>
              </a:extLst>
            </p:cNvPr>
            <p:cNvCxnSpPr>
              <a:cxnSpLocks/>
            </p:cNvCxnSpPr>
            <p:nvPr/>
          </p:nvCxnSpPr>
          <p:spPr>
            <a:xfrm>
              <a:off x="213132" y="1519417"/>
              <a:ext cx="5960788" cy="352527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063EC8-FB06-423D-851E-CD7CDD6BE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32" y="1612200"/>
              <a:ext cx="5960788" cy="27514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77EDA7-F231-4BCA-BF50-2CFED39CE13D}"/>
              </a:ext>
            </a:extLst>
          </p:cNvPr>
          <p:cNvGrpSpPr/>
          <p:nvPr/>
        </p:nvGrpSpPr>
        <p:grpSpPr>
          <a:xfrm>
            <a:off x="213015" y="4097241"/>
            <a:ext cx="6497167" cy="367925"/>
            <a:chOff x="213132" y="1519417"/>
            <a:chExt cx="5960788" cy="36792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57972A-76A6-4547-8DDA-7739D41BC979}"/>
                </a:ext>
              </a:extLst>
            </p:cNvPr>
            <p:cNvCxnSpPr>
              <a:cxnSpLocks/>
            </p:cNvCxnSpPr>
            <p:nvPr/>
          </p:nvCxnSpPr>
          <p:spPr>
            <a:xfrm>
              <a:off x="213132" y="1519417"/>
              <a:ext cx="5960788" cy="352527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6CAC46-43E2-4F12-B84C-D668EA7EF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32" y="1612200"/>
              <a:ext cx="5960788" cy="27514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CC745D-9031-4957-9429-9889AB3AC595}"/>
              </a:ext>
            </a:extLst>
          </p:cNvPr>
          <p:cNvGrpSpPr/>
          <p:nvPr/>
        </p:nvGrpSpPr>
        <p:grpSpPr>
          <a:xfrm>
            <a:off x="213131" y="5366230"/>
            <a:ext cx="6077665" cy="367925"/>
            <a:chOff x="213132" y="1519417"/>
            <a:chExt cx="5960788" cy="36792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814097-E2C5-4A97-9F7B-F77B6D796142}"/>
                </a:ext>
              </a:extLst>
            </p:cNvPr>
            <p:cNvCxnSpPr>
              <a:cxnSpLocks/>
            </p:cNvCxnSpPr>
            <p:nvPr/>
          </p:nvCxnSpPr>
          <p:spPr>
            <a:xfrm>
              <a:off x="213132" y="1519417"/>
              <a:ext cx="5960788" cy="352527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627C7C-55DC-44CD-831A-8AA475299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32" y="1612200"/>
              <a:ext cx="5960788" cy="27514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4B0D13-91CC-4229-9A61-8B750DA248AA}"/>
              </a:ext>
            </a:extLst>
          </p:cNvPr>
          <p:cNvGrpSpPr/>
          <p:nvPr/>
        </p:nvGrpSpPr>
        <p:grpSpPr>
          <a:xfrm>
            <a:off x="213015" y="2835423"/>
            <a:ext cx="4278618" cy="367925"/>
            <a:chOff x="213132" y="1519417"/>
            <a:chExt cx="5960788" cy="36792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A86F63-CA24-4705-B76A-D4DDD9C7DF8C}"/>
                </a:ext>
              </a:extLst>
            </p:cNvPr>
            <p:cNvCxnSpPr>
              <a:cxnSpLocks/>
            </p:cNvCxnSpPr>
            <p:nvPr/>
          </p:nvCxnSpPr>
          <p:spPr>
            <a:xfrm>
              <a:off x="213132" y="1519417"/>
              <a:ext cx="5960788" cy="352527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13F271-16EA-4AC0-8900-F801CE0DA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32" y="1612200"/>
              <a:ext cx="5960788" cy="27514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749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8B319817-D8E1-4002-BFFD-0B33DE1DF46D}"/>
              </a:ext>
            </a:extLst>
          </p:cNvPr>
          <p:cNvSpPr/>
          <p:nvPr/>
        </p:nvSpPr>
        <p:spPr>
          <a:xfrm>
            <a:off x="5821449" y="1574731"/>
            <a:ext cx="5221155" cy="15984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65B845-67B5-4A82-ACA0-DFE02A3B45BC}"/>
              </a:ext>
            </a:extLst>
          </p:cNvPr>
          <p:cNvSpPr/>
          <p:nvPr/>
        </p:nvSpPr>
        <p:spPr>
          <a:xfrm>
            <a:off x="-4348634" y="-1263407"/>
            <a:ext cx="9178900" cy="94371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1313F-E9EC-4CA0-B081-55E62F78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495" y="1728960"/>
            <a:ext cx="5598477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 why are we </a:t>
            </a:r>
            <a:r>
              <a:rPr lang="en-US" b="1" i="1" dirty="0">
                <a:solidFill>
                  <a:schemeClr val="bg1"/>
                </a:solidFill>
              </a:rPr>
              <a:t>still</a:t>
            </a:r>
            <a:r>
              <a:rPr lang="en-US" b="1" dirty="0">
                <a:solidFill>
                  <a:schemeClr val="bg1"/>
                </a:solidFill>
              </a:rPr>
              <a:t> compartmentalized?</a:t>
            </a:r>
          </a:p>
        </p:txBody>
      </p:sp>
      <p:pic>
        <p:nvPicPr>
          <p:cNvPr id="3074" name="Picture 2" descr="Image result for culture">
            <a:extLst>
              <a:ext uri="{FF2B5EF4-FFF2-40B4-BE49-F238E27FC236}">
                <a16:creationId xmlns:a16="http://schemas.microsoft.com/office/drawing/2014/main" id="{38193BD7-9DC4-4931-9965-4C706E127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7511" y="1987405"/>
            <a:ext cx="3483853" cy="255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1836DE-BBCD-4A46-B741-67AC8B2A3DC3}"/>
              </a:ext>
            </a:extLst>
          </p:cNvPr>
          <p:cNvSpPr txBox="1">
            <a:spLocks/>
          </p:cNvSpPr>
          <p:nvPr/>
        </p:nvSpPr>
        <p:spPr>
          <a:xfrm>
            <a:off x="5821449" y="3595105"/>
            <a:ext cx="59335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It’s been the culture,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and culture is hard to change.</a:t>
            </a:r>
          </a:p>
        </p:txBody>
      </p:sp>
    </p:spTree>
    <p:extLst>
      <p:ext uri="{BB962C8B-B14F-4D97-AF65-F5344CB8AC3E}">
        <p14:creationId xmlns:p14="http://schemas.microsoft.com/office/powerpoint/2010/main" val="141167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www.ispub.com/ispub/ijid/volume_5_number_1_19/bartonella_infection_presenting_with_prolonged_fever_in_a_pediatric_renal_transplant_recipient/fever-tbl1.jpg">
            <a:extLst>
              <a:ext uri="{FF2B5EF4-FFF2-40B4-BE49-F238E27FC236}">
                <a16:creationId xmlns:a16="http://schemas.microsoft.com/office/drawing/2014/main" id="{E344A49D-AB56-4944-AFDD-A3254680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356" y="2729813"/>
            <a:ext cx="1449180" cy="20569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94ED2F4-D43B-4056-9F12-78727599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258" y="1141928"/>
            <a:ext cx="2254250" cy="246697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269845-5CE6-4E36-8747-B0E2F2E7E13E}"/>
              </a:ext>
            </a:extLst>
          </p:cNvPr>
          <p:cNvSpPr/>
          <p:nvPr/>
        </p:nvSpPr>
        <p:spPr>
          <a:xfrm>
            <a:off x="48867" y="-13960"/>
            <a:ext cx="42299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4960C-C4B0-403D-AC7E-67124722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15" y="2089477"/>
            <a:ext cx="3580820" cy="1325563"/>
          </a:xfrm>
          <a:ln w="19050">
            <a:solidFill>
              <a:schemeClr val="bg1"/>
            </a:solidFill>
          </a:ln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Changing the Culture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01F1A-CA8B-4B51-ABD1-F4BC9335255C}"/>
              </a:ext>
            </a:extLst>
          </p:cNvPr>
          <p:cNvSpPr txBox="1"/>
          <p:nvPr/>
        </p:nvSpPr>
        <p:spPr>
          <a:xfrm>
            <a:off x="4362595" y="272226"/>
            <a:ext cx="7678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FDA/Industry/Academia Safety Graphics Working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C4A6C9-38EE-43B0-8E86-1B25516D5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337" y="2375416"/>
            <a:ext cx="2475413" cy="121477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A1E41D3-46BB-4600-B991-FD9591AF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20" y="4605186"/>
            <a:ext cx="2499351" cy="1375193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EE1458C-2EB6-486D-A8B5-126D8CD1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832" y="3265591"/>
            <a:ext cx="2325674" cy="149141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B5C1DCA2-6F4A-4F4C-B89E-87D665624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528" y="4163250"/>
            <a:ext cx="2763030" cy="18978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old.cjmed.net/upload/fckimg/200805191330264745.jpg">
            <a:extLst>
              <a:ext uri="{FF2B5EF4-FFF2-40B4-BE49-F238E27FC236}">
                <a16:creationId xmlns:a16="http://schemas.microsoft.com/office/drawing/2014/main" id="{0BBDC5C7-E1D5-4815-89D5-52B0F59D0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506" y="1434013"/>
            <a:ext cx="2505747" cy="12756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699256CA-05B4-4535-8528-663784B77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921" y="5352265"/>
            <a:ext cx="2704870" cy="142258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EA132D-4827-4EC4-9014-8358C8481501}"/>
              </a:ext>
            </a:extLst>
          </p:cNvPr>
          <p:cNvSpPr txBox="1"/>
          <p:nvPr/>
        </p:nvSpPr>
        <p:spPr>
          <a:xfrm>
            <a:off x="5241162" y="2859155"/>
            <a:ext cx="2429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Move from This!</a:t>
            </a: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5DE4445A-CE28-44C3-96FD-FFEAD00D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716" y="1434013"/>
            <a:ext cx="2309921" cy="15399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C058AB4C-2AA3-446A-A5E7-D8A121AD9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244" y="5292782"/>
            <a:ext cx="1854585" cy="1236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6FD0149F-613A-437D-8F34-4D00F095BB8B}"/>
              </a:ext>
            </a:extLst>
          </p:cNvPr>
          <p:cNvGrpSpPr>
            <a:grpSpLocks/>
          </p:cNvGrpSpPr>
          <p:nvPr/>
        </p:nvGrpSpPr>
        <p:grpSpPr bwMode="auto">
          <a:xfrm>
            <a:off x="9018467" y="3160452"/>
            <a:ext cx="2663642" cy="1951723"/>
            <a:chOff x="457200" y="1219200"/>
            <a:chExt cx="8077200" cy="5226328"/>
          </a:xfrm>
        </p:grpSpPr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EC36453-D4D9-41F6-A7FA-9BCAB5A8A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19200"/>
              <a:ext cx="8077200" cy="45720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FC941502-FAEB-42CD-99EF-6AAE2A3E51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791201"/>
              <a:ext cx="8001000" cy="6543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800">
                  <a:solidFill>
                    <a:srgbClr val="1C1C1C"/>
                  </a:solidFill>
                </a:rPr>
                <a:t>Amit, hieberger, Lane ‘Graphical approaches to the analysis of safety data from clinical trials’ 2007</a:t>
              </a:r>
            </a:p>
          </p:txBody>
        </p:sp>
      </p:grpSp>
      <p:pic>
        <p:nvPicPr>
          <p:cNvPr id="24" name="Picture 8">
            <a:extLst>
              <a:ext uri="{FF2B5EF4-FFF2-40B4-BE49-F238E27FC236}">
                <a16:creationId xmlns:a16="http://schemas.microsoft.com/office/drawing/2014/main" id="{694953C7-FCAD-40F6-AF0A-B76E64EB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30" y="1881313"/>
            <a:ext cx="2426383" cy="16179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35A9B17-948A-457B-9A44-28F93DFB7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57" y="4569357"/>
            <a:ext cx="2424175" cy="16166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>
            <a:extLst>
              <a:ext uri="{FF2B5EF4-FFF2-40B4-BE49-F238E27FC236}">
                <a16:creationId xmlns:a16="http://schemas.microsoft.com/office/drawing/2014/main" id="{164053A0-235F-43AA-B72E-7D6FC6C4F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291" y="1556087"/>
            <a:ext cx="2318033" cy="15408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>
            <a:extLst>
              <a:ext uri="{FF2B5EF4-FFF2-40B4-BE49-F238E27FC236}">
                <a16:creationId xmlns:a16="http://schemas.microsoft.com/office/drawing/2014/main" id="{2AFDE7AF-B0AC-41A1-A5E4-CBB3CB04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82" y="3715130"/>
            <a:ext cx="2670733" cy="17801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ctspedia.org/wiki/pub/CTSpedia/ClinAEGraph002/Cherny_time_event.png">
            <a:extLst>
              <a:ext uri="{FF2B5EF4-FFF2-40B4-BE49-F238E27FC236}">
                <a16:creationId xmlns:a16="http://schemas.microsoft.com/office/drawing/2014/main" id="{CE375CAC-7BFB-46F3-B7C1-828AB0D0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395" y="2876533"/>
            <a:ext cx="2667337" cy="198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F09F0F8-20F7-4EA7-BD43-2D9DD1D169B0}"/>
              </a:ext>
            </a:extLst>
          </p:cNvPr>
          <p:cNvSpPr txBox="1"/>
          <p:nvPr/>
        </p:nvSpPr>
        <p:spPr>
          <a:xfrm>
            <a:off x="8778639" y="3124304"/>
            <a:ext cx="2429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To This!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7BFE40-B61D-4634-B0A7-B8FE5AA109CB}"/>
              </a:ext>
            </a:extLst>
          </p:cNvPr>
          <p:cNvGrpSpPr/>
          <p:nvPr/>
        </p:nvGrpSpPr>
        <p:grpSpPr>
          <a:xfrm>
            <a:off x="382414" y="3499222"/>
            <a:ext cx="3591195" cy="1561389"/>
            <a:chOff x="382414" y="3499222"/>
            <a:chExt cx="3591195" cy="1561389"/>
          </a:xfrm>
        </p:grpSpPr>
        <p:pic>
          <p:nvPicPr>
            <p:cNvPr id="8" name="Picture 2" descr="Image result for cooperating cartoon">
              <a:extLst>
                <a:ext uri="{FF2B5EF4-FFF2-40B4-BE49-F238E27FC236}">
                  <a16:creationId xmlns:a16="http://schemas.microsoft.com/office/drawing/2014/main" id="{52FE075B-B855-4E16-81B3-942743184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14" y="3499222"/>
              <a:ext cx="3591195" cy="1561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31DB41-6F18-4240-8615-2B1AA0F371F3}"/>
                </a:ext>
              </a:extLst>
            </p:cNvPr>
            <p:cNvSpPr txBox="1"/>
            <p:nvPr/>
          </p:nvSpPr>
          <p:spPr>
            <a:xfrm>
              <a:off x="382414" y="3499222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old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2341EE-4C76-4460-BB11-D91F5B416C6A}"/>
                </a:ext>
              </a:extLst>
            </p:cNvPr>
            <p:cNvSpPr txBox="1"/>
            <p:nvPr/>
          </p:nvSpPr>
          <p:spPr>
            <a:xfrm>
              <a:off x="2129029" y="4474380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future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4CCCBE5-A5AC-4DC1-A806-F08DBA9F80AE}"/>
              </a:ext>
            </a:extLst>
          </p:cNvPr>
          <p:cNvSpPr txBox="1"/>
          <p:nvPr/>
        </p:nvSpPr>
        <p:spPr>
          <a:xfrm>
            <a:off x="8061184" y="6567041"/>
            <a:ext cx="4753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https://www.ctspedia.org/do/view/CTSpedia/StatGraphHome</a:t>
            </a:r>
          </a:p>
        </p:txBody>
      </p:sp>
    </p:spTree>
    <p:extLst>
      <p:ext uri="{BB962C8B-B14F-4D97-AF65-F5344CB8AC3E}">
        <p14:creationId xmlns:p14="http://schemas.microsoft.com/office/powerpoint/2010/main" val="626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CD380-3002-4756-8DA3-1F2C6617316A}"/>
              </a:ext>
            </a:extLst>
          </p:cNvPr>
          <p:cNvSpPr/>
          <p:nvPr/>
        </p:nvSpPr>
        <p:spPr>
          <a:xfrm>
            <a:off x="48867" y="-13960"/>
            <a:ext cx="42299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6B562D-2415-49DD-943A-412E6F362B21}"/>
              </a:ext>
            </a:extLst>
          </p:cNvPr>
          <p:cNvSpPr txBox="1">
            <a:spLocks/>
          </p:cNvSpPr>
          <p:nvPr/>
        </p:nvSpPr>
        <p:spPr>
          <a:xfrm>
            <a:off x="382415" y="2089477"/>
            <a:ext cx="3580820" cy="132556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Changing the Culture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979FC-7342-4EBD-A11E-28AB330A8102}"/>
              </a:ext>
            </a:extLst>
          </p:cNvPr>
          <p:cNvGrpSpPr/>
          <p:nvPr/>
        </p:nvGrpSpPr>
        <p:grpSpPr>
          <a:xfrm>
            <a:off x="382414" y="3499222"/>
            <a:ext cx="3591195" cy="1561389"/>
            <a:chOff x="382414" y="3499222"/>
            <a:chExt cx="3591195" cy="1561389"/>
          </a:xfrm>
        </p:grpSpPr>
        <p:pic>
          <p:nvPicPr>
            <p:cNvPr id="5" name="Picture 2" descr="Image result for cooperating cartoon">
              <a:extLst>
                <a:ext uri="{FF2B5EF4-FFF2-40B4-BE49-F238E27FC236}">
                  <a16:creationId xmlns:a16="http://schemas.microsoft.com/office/drawing/2014/main" id="{B4A62B59-4587-41F1-94E3-3DCC731A4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14" y="3499222"/>
              <a:ext cx="3591195" cy="1561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1A765-F61F-4E38-86A6-C742DCC26AAF}"/>
                </a:ext>
              </a:extLst>
            </p:cNvPr>
            <p:cNvSpPr txBox="1"/>
            <p:nvPr/>
          </p:nvSpPr>
          <p:spPr>
            <a:xfrm>
              <a:off x="382414" y="3499222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old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E1FAA6-52B1-4F91-A729-6D53648E9A76}"/>
                </a:ext>
              </a:extLst>
            </p:cNvPr>
            <p:cNvSpPr txBox="1"/>
            <p:nvPr/>
          </p:nvSpPr>
          <p:spPr>
            <a:xfrm>
              <a:off x="2129029" y="4474380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future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E24AF3-34BA-45BD-9301-48E19762033A}"/>
              </a:ext>
            </a:extLst>
          </p:cNvPr>
          <p:cNvSpPr txBox="1"/>
          <p:nvPr/>
        </p:nvSpPr>
        <p:spPr>
          <a:xfrm>
            <a:off x="4362595" y="272226"/>
            <a:ext cx="7678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PhUSE Standard Analyses and Code Sharing Working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2061C-82AF-45E9-A34A-B5EE9BA0ABDC}"/>
              </a:ext>
            </a:extLst>
          </p:cNvPr>
          <p:cNvSpPr txBox="1"/>
          <p:nvPr/>
        </p:nvSpPr>
        <p:spPr>
          <a:xfrm>
            <a:off x="5097160" y="6555258"/>
            <a:ext cx="7055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https://www.phusewiki.org/wiki/index.php?title=Standard_Analyses_%26_Code_Sharing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3C83C5-8A35-4F75-88F5-9FD0366E5C52}"/>
              </a:ext>
            </a:extLst>
          </p:cNvPr>
          <p:cNvSpPr/>
          <p:nvPr/>
        </p:nvSpPr>
        <p:spPr>
          <a:xfrm>
            <a:off x="4612381" y="1496324"/>
            <a:ext cx="7293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Vision: </a:t>
            </a:r>
            <a:r>
              <a:rPr lang="en-US" i="1" dirty="0"/>
              <a:t>Leverage crowd-sourcing to improve the content and implementation of analyses for medical research, leading to better data interpretations and increased efficiency in the clinical drug development and review processes.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BB388-1188-4CBE-86E1-BB79098B37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4" y="3032228"/>
            <a:ext cx="6019889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28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CD380-3002-4756-8DA3-1F2C6617316A}"/>
              </a:ext>
            </a:extLst>
          </p:cNvPr>
          <p:cNvSpPr/>
          <p:nvPr/>
        </p:nvSpPr>
        <p:spPr>
          <a:xfrm>
            <a:off x="48867" y="-13960"/>
            <a:ext cx="42299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6B562D-2415-49DD-943A-412E6F362B21}"/>
              </a:ext>
            </a:extLst>
          </p:cNvPr>
          <p:cNvSpPr txBox="1">
            <a:spLocks/>
          </p:cNvSpPr>
          <p:nvPr/>
        </p:nvSpPr>
        <p:spPr>
          <a:xfrm>
            <a:off x="382415" y="2089477"/>
            <a:ext cx="3580820" cy="132556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Changing the Culture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979FC-7342-4EBD-A11E-28AB330A8102}"/>
              </a:ext>
            </a:extLst>
          </p:cNvPr>
          <p:cNvGrpSpPr/>
          <p:nvPr/>
        </p:nvGrpSpPr>
        <p:grpSpPr>
          <a:xfrm>
            <a:off x="382414" y="3499222"/>
            <a:ext cx="3591195" cy="1561389"/>
            <a:chOff x="382414" y="3499222"/>
            <a:chExt cx="3591195" cy="1561389"/>
          </a:xfrm>
        </p:grpSpPr>
        <p:pic>
          <p:nvPicPr>
            <p:cNvPr id="5" name="Picture 2" descr="Image result for cooperating cartoon">
              <a:extLst>
                <a:ext uri="{FF2B5EF4-FFF2-40B4-BE49-F238E27FC236}">
                  <a16:creationId xmlns:a16="http://schemas.microsoft.com/office/drawing/2014/main" id="{B4A62B59-4587-41F1-94E3-3DCC731A4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14" y="3499222"/>
              <a:ext cx="3591195" cy="1561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1A765-F61F-4E38-86A6-C742DCC26AAF}"/>
                </a:ext>
              </a:extLst>
            </p:cNvPr>
            <p:cNvSpPr txBox="1"/>
            <p:nvPr/>
          </p:nvSpPr>
          <p:spPr>
            <a:xfrm>
              <a:off x="382414" y="3499222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old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E1FAA6-52B1-4F91-A729-6D53648E9A76}"/>
                </a:ext>
              </a:extLst>
            </p:cNvPr>
            <p:cNvSpPr txBox="1"/>
            <p:nvPr/>
          </p:nvSpPr>
          <p:spPr>
            <a:xfrm>
              <a:off x="2129029" y="4474380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future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E24AF3-34BA-45BD-9301-48E19762033A}"/>
              </a:ext>
            </a:extLst>
          </p:cNvPr>
          <p:cNvSpPr txBox="1"/>
          <p:nvPr/>
        </p:nvSpPr>
        <p:spPr>
          <a:xfrm>
            <a:off x="4362595" y="272226"/>
            <a:ext cx="7678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ASA Biopharm Safety Scientific Working 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42061C-82AF-45E9-A34A-B5EE9BA0ABDC}"/>
              </a:ext>
            </a:extLst>
          </p:cNvPr>
          <p:cNvSpPr txBox="1"/>
          <p:nvPr/>
        </p:nvSpPr>
        <p:spPr>
          <a:xfrm>
            <a:off x="5047733" y="6376085"/>
            <a:ext cx="70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>
                <a:hlinkClick r:id="rId3"/>
              </a:rPr>
              <a:t>https://asa-dia-interactivesafetygraphics.github.io/safety-eDISH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3C83C5-8A35-4F75-88F5-9FD0366E5C52}"/>
              </a:ext>
            </a:extLst>
          </p:cNvPr>
          <p:cNvSpPr/>
          <p:nvPr/>
        </p:nvSpPr>
        <p:spPr>
          <a:xfrm>
            <a:off x="4612381" y="1280082"/>
            <a:ext cx="72933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Interactive Safety Graphics Taskforce</a:t>
            </a:r>
          </a:p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Co-leaders: Susan Duke, Jim Buchanan, Jeremy Wildfire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28986B-0A17-494E-B4C0-272158A61928}"/>
              </a:ext>
            </a:extLst>
          </p:cNvPr>
          <p:cNvSpPr txBox="1"/>
          <p:nvPr/>
        </p:nvSpPr>
        <p:spPr>
          <a:xfrm>
            <a:off x="4812957" y="2401454"/>
            <a:ext cx="7092777" cy="34163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Brings clinicians and statisticians together </a:t>
            </a:r>
            <a:r>
              <a:rPr lang="en-US" sz="2400" dirty="0"/>
              <a:t>to develop solutions for evaluating safety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Clinicians identify the clinical workflow for specific safety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Statisticians provide the implementation through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Relies upon R Shiny/Java script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1.0 to assess hepatotoxicity is scheduled for release in late 2018/early 2019</a:t>
            </a:r>
          </a:p>
        </p:txBody>
      </p:sp>
    </p:spTree>
    <p:extLst>
      <p:ext uri="{BB962C8B-B14F-4D97-AF65-F5344CB8AC3E}">
        <p14:creationId xmlns:p14="http://schemas.microsoft.com/office/powerpoint/2010/main" val="9895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uncle sam we want you">
            <a:extLst>
              <a:ext uri="{FF2B5EF4-FFF2-40B4-BE49-F238E27FC236}">
                <a16:creationId xmlns:a16="http://schemas.microsoft.com/office/drawing/2014/main" id="{4B565570-F018-4D24-89F2-945ED3578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064" y="5102491"/>
            <a:ext cx="1570716" cy="23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8CD380-3002-4756-8DA3-1F2C6617316A}"/>
              </a:ext>
            </a:extLst>
          </p:cNvPr>
          <p:cNvSpPr/>
          <p:nvPr/>
        </p:nvSpPr>
        <p:spPr>
          <a:xfrm>
            <a:off x="48867" y="-13960"/>
            <a:ext cx="4229967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F6B562D-2415-49DD-943A-412E6F362B21}"/>
              </a:ext>
            </a:extLst>
          </p:cNvPr>
          <p:cNvSpPr txBox="1">
            <a:spLocks/>
          </p:cNvSpPr>
          <p:nvPr/>
        </p:nvSpPr>
        <p:spPr>
          <a:xfrm>
            <a:off x="382415" y="2089477"/>
            <a:ext cx="3580820" cy="132556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</a:rPr>
              <a:t>Changing the Culture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7979FC-7342-4EBD-A11E-28AB330A8102}"/>
              </a:ext>
            </a:extLst>
          </p:cNvPr>
          <p:cNvGrpSpPr/>
          <p:nvPr/>
        </p:nvGrpSpPr>
        <p:grpSpPr>
          <a:xfrm>
            <a:off x="382414" y="3499222"/>
            <a:ext cx="3591195" cy="1561389"/>
            <a:chOff x="382414" y="3499222"/>
            <a:chExt cx="3591195" cy="1561389"/>
          </a:xfrm>
        </p:grpSpPr>
        <p:pic>
          <p:nvPicPr>
            <p:cNvPr id="5" name="Picture 2" descr="Image result for cooperating cartoon">
              <a:extLst>
                <a:ext uri="{FF2B5EF4-FFF2-40B4-BE49-F238E27FC236}">
                  <a16:creationId xmlns:a16="http://schemas.microsoft.com/office/drawing/2014/main" id="{B4A62B59-4587-41F1-94E3-3DCC731A4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14" y="3499222"/>
              <a:ext cx="3591195" cy="1561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1A765-F61F-4E38-86A6-C742DCC26AAF}"/>
                </a:ext>
              </a:extLst>
            </p:cNvPr>
            <p:cNvSpPr txBox="1"/>
            <p:nvPr/>
          </p:nvSpPr>
          <p:spPr>
            <a:xfrm>
              <a:off x="382414" y="3499222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old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E1FAA6-52B1-4F91-A729-6D53648E9A76}"/>
                </a:ext>
              </a:extLst>
            </p:cNvPr>
            <p:cNvSpPr txBox="1"/>
            <p:nvPr/>
          </p:nvSpPr>
          <p:spPr>
            <a:xfrm>
              <a:off x="2129029" y="4474380"/>
              <a:ext cx="11986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The future way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E24AF3-34BA-45BD-9301-48E19762033A}"/>
              </a:ext>
            </a:extLst>
          </p:cNvPr>
          <p:cNvSpPr txBox="1"/>
          <p:nvPr/>
        </p:nvSpPr>
        <p:spPr>
          <a:xfrm>
            <a:off x="4362595" y="272226"/>
            <a:ext cx="767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Office of Biostatistics in CDER/FDA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3C83C5-8A35-4F75-88F5-9FD0366E5C52}"/>
              </a:ext>
            </a:extLst>
          </p:cNvPr>
          <p:cNvSpPr/>
          <p:nvPr/>
        </p:nvSpPr>
        <p:spPr>
          <a:xfrm>
            <a:off x="4542585" y="893062"/>
            <a:ext cx="7293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Modernization of Pharmaceutical Product Review</a:t>
            </a:r>
            <a:endParaRPr lang="en-US" sz="2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Image result for multitasking">
            <a:extLst>
              <a:ext uri="{FF2B5EF4-FFF2-40B4-BE49-F238E27FC236}">
                <a16:creationId xmlns:a16="http://schemas.microsoft.com/office/drawing/2014/main" id="{39216CFB-666C-4415-A234-629C5DD3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93" y="1566113"/>
            <a:ext cx="3470086" cy="23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eam work">
            <a:extLst>
              <a:ext uri="{FF2B5EF4-FFF2-40B4-BE49-F238E27FC236}">
                <a16:creationId xmlns:a16="http://schemas.microsoft.com/office/drawing/2014/main" id="{39F5FA7D-7E31-459C-A379-90BBBE08B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93" y="4178015"/>
            <a:ext cx="3504488" cy="23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TextBox 11">
            <a:extLst>
              <a:ext uri="{FF2B5EF4-FFF2-40B4-BE49-F238E27FC236}">
                <a16:creationId xmlns:a16="http://schemas.microsoft.com/office/drawing/2014/main" id="{26EDC0AC-656A-47CE-A2D3-C65914834068}"/>
              </a:ext>
            </a:extLst>
          </p:cNvPr>
          <p:cNvSpPr txBox="1"/>
          <p:nvPr/>
        </p:nvSpPr>
        <p:spPr>
          <a:xfrm>
            <a:off x="4369575" y="1400098"/>
            <a:ext cx="1752020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From This!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9AC8A-B27B-40DD-8BE1-E0B59A565785}"/>
              </a:ext>
            </a:extLst>
          </p:cNvPr>
          <p:cNvSpPr txBox="1"/>
          <p:nvPr/>
        </p:nvSpPr>
        <p:spPr>
          <a:xfrm>
            <a:off x="8425459" y="1601013"/>
            <a:ext cx="37204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Technology and science advance, difficult for the statistical reviewer to be adept at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technical expertise to support statistical science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Recently started hiring GS 1530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GS 1530 statisticians provide support to review divisions in various ways (e.g. research, program management, analytic development, knowledge management,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6D5491B9-CB1A-46ED-8CBF-3EA529269F27}"/>
              </a:ext>
            </a:extLst>
          </p:cNvPr>
          <p:cNvSpPr txBox="1"/>
          <p:nvPr/>
        </p:nvSpPr>
        <p:spPr>
          <a:xfrm>
            <a:off x="4369575" y="3913886"/>
            <a:ext cx="1752020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To This!</a:t>
            </a:r>
          </a:p>
        </p:txBody>
      </p:sp>
    </p:spTree>
    <p:extLst>
      <p:ext uri="{BB962C8B-B14F-4D97-AF65-F5344CB8AC3E}">
        <p14:creationId xmlns:p14="http://schemas.microsoft.com/office/powerpoint/2010/main" val="304269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3649</TotalTime>
  <Words>646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Office Theme</vt:lpstr>
      <vt:lpstr>Unification in a Compartmentalized Culture1</vt:lpstr>
      <vt:lpstr>PowerPoint Presentation</vt:lpstr>
      <vt:lpstr>PowerPoint Presentation</vt:lpstr>
      <vt:lpstr>Why Compartmentalized?</vt:lpstr>
      <vt:lpstr>So why are we still compartmentalized?</vt:lpstr>
      <vt:lpstr>Changing the Culture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Unification in Compartmentalized Culture</dc:title>
  <dc:creator>Soukup, Mat</dc:creator>
  <cp:lastModifiedBy>Soukup, Mat</cp:lastModifiedBy>
  <cp:revision>77</cp:revision>
  <dcterms:created xsi:type="dcterms:W3CDTF">2018-07-24T16:49:52Z</dcterms:created>
  <dcterms:modified xsi:type="dcterms:W3CDTF">2018-08-16T13:09:24Z</dcterms:modified>
</cp:coreProperties>
</file>